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0" r:id="rId3"/>
    <p:sldId id="271" r:id="rId4"/>
    <p:sldId id="281" r:id="rId5"/>
    <p:sldId id="257" r:id="rId6"/>
    <p:sldId id="295" r:id="rId7"/>
    <p:sldId id="296" r:id="rId8"/>
    <p:sldId id="297" r:id="rId9"/>
    <p:sldId id="298" r:id="rId10"/>
    <p:sldId id="274" r:id="rId11"/>
    <p:sldId id="275" r:id="rId12"/>
    <p:sldId id="293" r:id="rId13"/>
    <p:sldId id="276" r:id="rId14"/>
    <p:sldId id="277" r:id="rId15"/>
    <p:sldId id="289" r:id="rId16"/>
    <p:sldId id="290" r:id="rId17"/>
    <p:sldId id="291" r:id="rId18"/>
    <p:sldId id="292" r:id="rId19"/>
    <p:sldId id="278" r:id="rId20"/>
    <p:sldId id="294" r:id="rId21"/>
    <p:sldId id="299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5" d="100"/>
          <a:sy n="125" d="100"/>
        </p:scale>
        <p:origin x="-30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Users\hleker\Dropbox\JMG%20Group\NC_Cancer_Burden\Bar_Chart_Cancer_EP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Annual Cancer Rate Attributable to</a:t>
            </a:r>
            <a:r>
              <a:rPr lang="en-US" sz="2000" dirty="0" smtClean="0"/>
              <a:t> </a:t>
            </a:r>
          </a:p>
          <a:p>
            <a:pPr>
              <a:defRPr sz="2000"/>
            </a:pPr>
            <a:r>
              <a:rPr lang="en-US" sz="2000" baseline="0" dirty="0" smtClean="0"/>
              <a:t>Chemical </a:t>
            </a:r>
            <a:r>
              <a:rPr lang="en-US" sz="2000" dirty="0" smtClean="0"/>
              <a:t>Drinking </a:t>
            </a:r>
            <a:r>
              <a:rPr lang="en-US" sz="2000" dirty="0"/>
              <a:t>Water </a:t>
            </a:r>
            <a:r>
              <a:rPr lang="en-US" sz="2000" dirty="0" smtClean="0"/>
              <a:t>Contaminants</a:t>
            </a:r>
            <a:endParaRPr lang="en-US" sz="2000" dirty="0"/>
          </a:p>
        </c:rich>
      </c:tx>
      <c:layout>
        <c:manualLayout>
          <c:xMode val="edge"/>
          <c:yMode val="edge"/>
          <c:x val="0.263360525880211"/>
          <c:y val="0.031238521947795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7032752422535"/>
          <c:y val="0.0383333333333333"/>
          <c:w val="0.779509141671365"/>
          <c:h val="0.7515175971758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'All Chem'!$B$1</c:f>
              <c:strCache>
                <c:ptCount val="1"/>
                <c:pt idx="0">
                  <c:v>Ground Water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'All Chem'!$G$11:$G$16</c:f>
                <c:numCache>
                  <c:formatCode>General</c:formatCode>
                  <c:ptCount val="6"/>
                  <c:pt idx="0">
                    <c:v>11.1584396720118</c:v>
                  </c:pt>
                  <c:pt idx="1">
                    <c:v>0.66174266230866</c:v>
                  </c:pt>
                  <c:pt idx="2">
                    <c:v>1.21972885535667</c:v>
                  </c:pt>
                  <c:pt idx="3">
                    <c:v>2.51979704744472</c:v>
                  </c:pt>
                  <c:pt idx="4">
                    <c:v>2.1921017030051</c:v>
                  </c:pt>
                  <c:pt idx="5">
                    <c:v>4.757196436926891</c:v>
                  </c:pt>
                </c:numCache>
              </c:numRef>
            </c:plus>
            <c:minus>
              <c:numRef>
                <c:f>'All Chem'!$F$11:$F$16</c:f>
                <c:numCache>
                  <c:formatCode>General</c:formatCode>
                  <c:ptCount val="6"/>
                  <c:pt idx="0">
                    <c:v>10.574941760127</c:v>
                  </c:pt>
                  <c:pt idx="1">
                    <c:v>1.00680867625856</c:v>
                  </c:pt>
                  <c:pt idx="2">
                    <c:v>1.84553058962986</c:v>
                  </c:pt>
                  <c:pt idx="3">
                    <c:v>2.501823151204789</c:v>
                  </c:pt>
                  <c:pt idx="4">
                    <c:v>2.393736709248269</c:v>
                  </c:pt>
                  <c:pt idx="5">
                    <c:v>4.533641869697851</c:v>
                  </c:pt>
                </c:numCache>
              </c:numRef>
            </c:minus>
          </c:errBars>
          <c:cat>
            <c:strRef>
              <c:f>'All Chem'!$A$2:$A$7</c:f>
              <c:strCache>
                <c:ptCount val="6"/>
                <c:pt idx="0">
                  <c:v>Private Well</c:v>
                </c:pt>
                <c:pt idx="1">
                  <c:v>Very Small</c:v>
                </c:pt>
                <c:pt idx="2">
                  <c:v>Small</c:v>
                </c:pt>
                <c:pt idx="3">
                  <c:v>Medium</c:v>
                </c:pt>
                <c:pt idx="4">
                  <c:v>Large</c:v>
                </c:pt>
                <c:pt idx="5">
                  <c:v>Very Large</c:v>
                </c:pt>
              </c:strCache>
            </c:strRef>
          </c:cat>
          <c:val>
            <c:numRef>
              <c:f>'All Chem'!$B$2:$B$7</c:f>
              <c:numCache>
                <c:formatCode>General</c:formatCode>
                <c:ptCount val="6"/>
                <c:pt idx="0">
                  <c:v>36.6887334324295</c:v>
                </c:pt>
                <c:pt idx="1">
                  <c:v>3.21565950215136</c:v>
                </c:pt>
                <c:pt idx="2">
                  <c:v>5.669455430079052</c:v>
                </c:pt>
                <c:pt idx="3">
                  <c:v>7.667482867190564</c:v>
                </c:pt>
                <c:pt idx="4">
                  <c:v>8.5368921644684</c:v>
                </c:pt>
                <c:pt idx="5">
                  <c:v>12.609126918087</c:v>
                </c:pt>
              </c:numCache>
            </c:numRef>
          </c:val>
        </c:ser>
        <c:ser>
          <c:idx val="1"/>
          <c:order val="1"/>
          <c:tx>
            <c:strRef>
              <c:f>'All Chem'!$C$1</c:f>
              <c:strCache>
                <c:ptCount val="1"/>
                <c:pt idx="0">
                  <c:v>Surface Water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'All Chem'!$I$11:$I$16</c:f>
                <c:numCache>
                  <c:formatCode>General</c:formatCode>
                  <c:ptCount val="6"/>
                  <c:pt idx="0">
                    <c:v>0.0</c:v>
                  </c:pt>
                  <c:pt idx="1">
                    <c:v>3.911109462686101</c:v>
                  </c:pt>
                  <c:pt idx="2">
                    <c:v>4.0731782145448</c:v>
                  </c:pt>
                  <c:pt idx="3">
                    <c:v>3.717371742954202</c:v>
                  </c:pt>
                  <c:pt idx="4">
                    <c:v>4.0717028992029</c:v>
                  </c:pt>
                  <c:pt idx="5">
                    <c:v>4.016564761312699</c:v>
                  </c:pt>
                </c:numCache>
              </c:numRef>
            </c:plus>
            <c:minus>
              <c:numRef>
                <c:f>'All Chem'!$H$11:$H$16</c:f>
                <c:numCache>
                  <c:formatCode>General</c:formatCode>
                  <c:ptCount val="6"/>
                  <c:pt idx="0">
                    <c:v>0.0</c:v>
                  </c:pt>
                  <c:pt idx="1">
                    <c:v>3.51390137749322</c:v>
                  </c:pt>
                  <c:pt idx="2">
                    <c:v>3.379947176788704</c:v>
                  </c:pt>
                  <c:pt idx="3">
                    <c:v>3.26894504862663</c:v>
                  </c:pt>
                  <c:pt idx="4">
                    <c:v>3.41108597716938</c:v>
                  </c:pt>
                  <c:pt idx="5">
                    <c:v>3.314153894897791</c:v>
                  </c:pt>
                </c:numCache>
              </c:numRef>
            </c:minus>
          </c:errBars>
          <c:cat>
            <c:strRef>
              <c:f>'All Chem'!$A$2:$A$7</c:f>
              <c:strCache>
                <c:ptCount val="6"/>
                <c:pt idx="0">
                  <c:v>Private Well</c:v>
                </c:pt>
                <c:pt idx="1">
                  <c:v>Very Small</c:v>
                </c:pt>
                <c:pt idx="2">
                  <c:v>Small</c:v>
                </c:pt>
                <c:pt idx="3">
                  <c:v>Medium</c:v>
                </c:pt>
                <c:pt idx="4">
                  <c:v>Large</c:v>
                </c:pt>
                <c:pt idx="5">
                  <c:v>Very Large</c:v>
                </c:pt>
              </c:strCache>
            </c:strRef>
          </c:cat>
          <c:val>
            <c:numRef>
              <c:f>'All Chem'!$C$2:$C$7</c:f>
              <c:numCache>
                <c:formatCode>General</c:formatCode>
                <c:ptCount val="6"/>
                <c:pt idx="0">
                  <c:v>0.0</c:v>
                </c:pt>
                <c:pt idx="1">
                  <c:v>12.7354477210377</c:v>
                </c:pt>
                <c:pt idx="2">
                  <c:v>12.122669700753</c:v>
                </c:pt>
                <c:pt idx="3">
                  <c:v>11.3676436262265</c:v>
                </c:pt>
                <c:pt idx="4">
                  <c:v>11.6895330741893</c:v>
                </c:pt>
                <c:pt idx="5">
                  <c:v>11.1215710743179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5661496"/>
        <c:axId val="2115695912"/>
      </c:barChart>
      <c:catAx>
        <c:axId val="2115661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System</a:t>
                </a:r>
                <a:r>
                  <a:rPr lang="en-US" dirty="0" smtClean="0"/>
                  <a:t> type 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20643733489798"/>
              <c:y val="0.935315029182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115695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1569591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Cases per 100,000 </a:t>
                </a:r>
              </a:p>
            </c:rich>
          </c:tx>
          <c:layout>
            <c:manualLayout>
              <c:xMode val="edge"/>
              <c:yMode val="edge"/>
              <c:x val="0.00557002649550323"/>
              <c:y val="0.17980500857663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115661496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680222033056679"/>
          <c:y val="0.221829987142511"/>
          <c:w val="0.201159348324703"/>
          <c:h val="0.20565149786640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F1801-6192-1F46-99DD-ACFFA0D1EE5F}" type="datetimeFigureOut">
              <a:rPr lang="en-US" smtClean="0"/>
              <a:t>9/25/14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92320-610D-6C44-A378-0E343673A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67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B66AB-1403-F34F-9DC8-E0DA6A659D42}" type="datetimeFigureOut">
              <a:rPr lang="en-US" smtClean="0"/>
              <a:t>9/25/14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B2837-DB4F-8045-A21F-281566777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61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22% of North Carolinians lack community water service.</a:t>
            </a:r>
          </a:p>
          <a:p>
            <a:pPr marL="777240" lvl="2"/>
            <a:r>
              <a:rPr lang="en-US" dirty="0" smtClean="0"/>
              <a:t>High relative to other states.</a:t>
            </a:r>
          </a:p>
          <a:p>
            <a:pPr marL="777240" lvl="2"/>
            <a:r>
              <a:rPr lang="en-US" dirty="0" smtClean="0"/>
              <a:t>Nationwide, 8% of population lacks water access.</a:t>
            </a:r>
          </a:p>
          <a:p>
            <a:pPr lvl="1"/>
            <a:r>
              <a:rPr lang="en-US" dirty="0" smtClean="0"/>
              <a:t>49% lack sewer service</a:t>
            </a:r>
            <a:r>
              <a:rPr lang="en-US" baseline="0" dirty="0" smtClean="0"/>
              <a:t> in NC, compared to 24% nationally.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B2837-DB4F-8045-A21F-281566777260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 out cancer risks still low, 3.5 cases per 10,000 well users per year</a:t>
            </a:r>
            <a:r>
              <a:rPr lang="en-US" baseline="0" dirty="0" smtClean="0"/>
              <a:t> on average.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B2837-DB4F-8045-A21F-2815667772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01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B2837-DB4F-8045-A21F-281566777260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B2837-DB4F-8045-A21F-281566777260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B2837-DB4F-8045-A21F-281566777260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B2837-DB4F-8045-A21F-281566777260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B2837-DB4F-8045-A21F-281566777260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81163" y="2286000"/>
            <a:ext cx="5781675" cy="576263"/>
          </a:xfrm>
        </p:spPr>
        <p:txBody>
          <a:bodyPr wrap="none" lIns="90487" tIns="44450" rIns="90487" bIns="44450" anchor="t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416254" y="218966"/>
            <a:ext cx="2618828" cy="740664"/>
            <a:chOff x="3950139" y="5237934"/>
            <a:chExt cx="2618828" cy="740664"/>
          </a:xfrm>
        </p:grpSpPr>
        <p:sp>
          <p:nvSpPr>
            <p:cNvPr id="4" name="TextBox 3"/>
            <p:cNvSpPr txBox="1"/>
            <p:nvPr userDrawn="1"/>
          </p:nvSpPr>
          <p:spPr>
            <a:xfrm>
              <a:off x="3950139" y="5237934"/>
              <a:ext cx="2618828" cy="740664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055243" y="5304750"/>
              <a:ext cx="2356067" cy="59911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2425" y="152400"/>
            <a:ext cx="2130425" cy="5980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1150" y="152400"/>
            <a:ext cx="6238875" cy="5980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11150" y="1560513"/>
            <a:ext cx="418465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60513"/>
            <a:ext cx="418465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11150" y="1560513"/>
            <a:ext cx="8521700" cy="45720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1150" y="1560513"/>
            <a:ext cx="85217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1150" y="3922713"/>
            <a:ext cx="85217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11150" y="1560513"/>
            <a:ext cx="4184650" cy="45720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60513"/>
            <a:ext cx="418465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1150" y="1560513"/>
            <a:ext cx="418465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60513"/>
            <a:ext cx="418465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1150" y="1560513"/>
            <a:ext cx="418465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60513"/>
            <a:ext cx="418465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11150" y="3922713"/>
            <a:ext cx="418465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2713"/>
            <a:ext cx="418465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11150" y="1560513"/>
            <a:ext cx="8521700" cy="45720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844C85-367E-D448-9751-3E556F31022A}" type="datetimeFigureOut">
              <a:rPr lang="en-US" smtClean="0"/>
              <a:t>9/25/14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F8DF6F-E023-9047-8B42-4DCBDB2261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1150" y="1560513"/>
            <a:ext cx="418465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60513"/>
            <a:ext cx="418465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2">
                <a:gamma/>
                <a:shade val="69804"/>
                <a:invGamma/>
              </a:schemeClr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1150" y="1560513"/>
            <a:ext cx="8521700" cy="457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049" tIns="46297" rIns="91049" bIns="46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074134" y="6231698"/>
            <a:ext cx="768132" cy="36676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" charset="0"/>
              </a:rPr>
              <a:t>-</a:t>
            </a:r>
            <a:fld id="{046CA2A4-586F-4349-AF99-AD8997112A06}" type="slidenum">
              <a:rPr lang="en-US" sz="18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" charset="0"/>
              </a:rPr>
              <a:t>-</a:t>
            </a:r>
            <a:endParaRPr lang="en-US" sz="1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-1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-1" charset="0"/>
          <a:ea typeface="ＭＳ Ｐゴシック" pitchFamily="-1" charset="-128"/>
          <a:cs typeface="ＭＳ Ｐゴシック" pitchFamily="-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-1" charset="0"/>
          <a:ea typeface="ＭＳ Ｐゴシック" pitchFamily="-1" charset="-128"/>
          <a:cs typeface="ＭＳ Ｐゴシック" pitchFamily="-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-1" charset="0"/>
          <a:ea typeface="ＭＳ Ｐゴシック" pitchFamily="-1" charset="-128"/>
          <a:cs typeface="ＭＳ Ｐゴシック" pitchFamily="-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-1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-1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-1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-1" charset="0"/>
        </a:defRPr>
      </a:lvl9pPr>
    </p:titleStyle>
    <p:bodyStyle>
      <a:lvl1pPr marL="342900" indent="-342900" algn="l" defTabSz="971550" rtl="0" eaLnBrk="1" fontAlgn="base" hangingPunct="1">
        <a:spcBef>
          <a:spcPct val="3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571500" indent="-228600" algn="l" defTabSz="971550" rtl="0" eaLnBrk="1" fontAlgn="base" hangingPunct="1">
        <a:spcBef>
          <a:spcPct val="100000"/>
        </a:spcBef>
        <a:spcAft>
          <a:spcPct val="0"/>
        </a:spcAft>
        <a:buClr>
          <a:schemeClr val="tx2"/>
        </a:buClr>
        <a:buFont typeface="Arial"/>
        <a:buChar char="•"/>
        <a:defRPr sz="2400" b="1">
          <a:solidFill>
            <a:schemeClr val="tx1"/>
          </a:solidFill>
          <a:latin typeface="+mn-lt"/>
          <a:ea typeface="ＭＳ Ｐゴシック" pitchFamily="-1" charset="-128"/>
        </a:defRPr>
      </a:lvl2pPr>
      <a:lvl3pPr marL="1143000" indent="-228600" algn="l" defTabSz="971550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Lucida Grande"/>
        <a:buChar char="-"/>
        <a:defRPr sz="2000" b="1">
          <a:solidFill>
            <a:schemeClr val="tx1"/>
          </a:solidFill>
          <a:latin typeface="+mn-lt"/>
          <a:ea typeface="ＭＳ Ｐゴシック" pitchFamily="-1" charset="-128"/>
        </a:defRPr>
      </a:lvl3pPr>
      <a:lvl4pPr marL="1714500" indent="-228600" algn="l" defTabSz="971550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Lucida Grande"/>
        <a:buChar char="-"/>
        <a:defRPr sz="1800" b="1">
          <a:solidFill>
            <a:schemeClr val="tx1"/>
          </a:solidFill>
          <a:latin typeface="+mn-lt"/>
          <a:ea typeface="ＭＳ Ｐゴシック" pitchFamily="-1" charset="-128"/>
        </a:defRPr>
      </a:lvl4pPr>
      <a:lvl5pPr marL="2286000" indent="-228600" algn="l" defTabSz="971550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Lucida Grande"/>
        <a:buChar char="-"/>
        <a:defRPr sz="1800" b="1">
          <a:solidFill>
            <a:schemeClr val="tx1"/>
          </a:solidFill>
          <a:latin typeface="+mn-lt"/>
          <a:ea typeface="ＭＳ Ｐゴシック" pitchFamily="-1" charset="-128"/>
        </a:defRPr>
      </a:lvl5pPr>
      <a:lvl6pPr marL="2743200" indent="-228600" algn="l" defTabSz="971550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Symbol" pitchFamily="-1" charset="2"/>
        <a:buChar char=""/>
        <a:defRPr sz="2400" b="1">
          <a:solidFill>
            <a:schemeClr val="tx1"/>
          </a:solidFill>
          <a:latin typeface="+mn-lt"/>
          <a:ea typeface="ＭＳ Ｐゴシック" pitchFamily="-1" charset="-128"/>
        </a:defRPr>
      </a:lvl6pPr>
      <a:lvl7pPr marL="3200400" indent="-228600" algn="l" defTabSz="971550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Symbol" pitchFamily="-1" charset="2"/>
        <a:buChar char=""/>
        <a:defRPr sz="2400" b="1">
          <a:solidFill>
            <a:schemeClr val="tx1"/>
          </a:solidFill>
          <a:latin typeface="+mn-lt"/>
          <a:ea typeface="ＭＳ Ｐゴシック" pitchFamily="-1" charset="-128"/>
        </a:defRPr>
      </a:lvl7pPr>
      <a:lvl8pPr marL="3657600" indent="-228600" algn="l" defTabSz="971550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Symbol" pitchFamily="-1" charset="2"/>
        <a:buChar char=""/>
        <a:defRPr sz="2400" b="1">
          <a:solidFill>
            <a:schemeClr val="tx1"/>
          </a:solidFill>
          <a:latin typeface="+mn-lt"/>
          <a:ea typeface="ＭＳ Ｐゴシック" pitchFamily="-1" charset="-128"/>
        </a:defRPr>
      </a:lvl8pPr>
      <a:lvl9pPr marL="4114800" indent="-228600" algn="l" defTabSz="971550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Symbol" pitchFamily="-1" charset="2"/>
        <a:buChar char=""/>
        <a:defRPr sz="2400" b="1">
          <a:solidFill>
            <a:schemeClr val="tx1"/>
          </a:solidFill>
          <a:latin typeface="+mn-lt"/>
          <a:ea typeface="ＭＳ Ｐゴシック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tiff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5274" y="1997868"/>
            <a:ext cx="5793452" cy="1567096"/>
          </a:xfrm>
        </p:spPr>
        <p:txBody>
          <a:bodyPr/>
          <a:lstStyle/>
          <a:p>
            <a:r>
              <a:rPr lang="en-US" dirty="0" smtClean="0"/>
              <a:t>Disparities in Access </a:t>
            </a:r>
            <a:br>
              <a:rPr lang="en-US" dirty="0" smtClean="0"/>
            </a:br>
            <a:r>
              <a:rPr lang="en-US" dirty="0" smtClean="0"/>
              <a:t>to Water and Sewer Services </a:t>
            </a:r>
            <a:br>
              <a:rPr lang="en-US" dirty="0" smtClean="0"/>
            </a:br>
            <a:r>
              <a:rPr lang="en-US" dirty="0" smtClean="0"/>
              <a:t>in North Carolina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553299" y="3886200"/>
            <a:ext cx="6400800" cy="1752600"/>
          </a:xfrm>
        </p:spPr>
        <p:txBody>
          <a:bodyPr/>
          <a:lstStyle/>
          <a:p>
            <a:pPr algn="ctr"/>
            <a:r>
              <a:rPr lang="en-US" dirty="0" smtClean="0"/>
              <a:t>Background and Preliminary Results</a:t>
            </a:r>
          </a:p>
          <a:p>
            <a:pPr algn="ctr"/>
            <a:endParaRPr lang="en-US" dirty="0" smtClean="0"/>
          </a:p>
          <a:p>
            <a:pPr algn="ctr">
              <a:spcBef>
                <a:spcPts val="0"/>
              </a:spcBef>
            </a:pPr>
            <a:r>
              <a:rPr lang="en-US" sz="1800" dirty="0" smtClean="0"/>
              <a:t>Jacqueline MacDonald Gibson, Associate Professor</a:t>
            </a:r>
          </a:p>
          <a:p>
            <a:pPr algn="ctr">
              <a:spcBef>
                <a:spcPts val="0"/>
              </a:spcBef>
            </a:pPr>
            <a:r>
              <a:rPr lang="en-US" sz="1800" dirty="0" smtClean="0"/>
              <a:t>Gillings School of Global Public Health</a:t>
            </a:r>
          </a:p>
          <a:p>
            <a:pPr algn="ctr">
              <a:spcBef>
                <a:spcPts val="0"/>
              </a:spcBef>
            </a:pPr>
            <a:r>
              <a:rPr lang="en-US" sz="1800" dirty="0" smtClean="0"/>
              <a:t>University of North Carolina at Chapel Hill</a:t>
            </a:r>
          </a:p>
          <a:p>
            <a:pPr algn="ctr">
              <a:spcBef>
                <a:spcPts val="0"/>
              </a:spcBef>
            </a:pPr>
            <a:endParaRPr lang="en-US" sz="1800" dirty="0" smtClean="0"/>
          </a:p>
          <a:p>
            <a:pPr algn="ctr">
              <a:spcBef>
                <a:spcPts val="0"/>
              </a:spcBef>
            </a:pPr>
            <a:r>
              <a:rPr lang="en-US" sz="1800" dirty="0" smtClean="0"/>
              <a:t>September 18, 2014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Results, Objective 1: Tax Data Reveal </a:t>
            </a:r>
            <a:r>
              <a:rPr lang="en-US" dirty="0" err="1" smtClean="0"/>
              <a:t>Unserved</a:t>
            </a:r>
            <a:r>
              <a:rPr lang="en-US" dirty="0" smtClean="0"/>
              <a:t> Wake County Areas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72351" y="4975231"/>
            <a:ext cx="7860499" cy="1157281"/>
          </a:xfrm>
        </p:spPr>
        <p:txBody>
          <a:bodyPr/>
          <a:lstStyle/>
          <a:p>
            <a:r>
              <a:rPr lang="en-US" sz="2000" dirty="0" smtClean="0"/>
              <a:t>Data sources:</a:t>
            </a:r>
          </a:p>
          <a:p>
            <a:pPr marL="301752" lvl="1">
              <a:spcBef>
                <a:spcPts val="720"/>
              </a:spcBef>
            </a:pPr>
            <a:r>
              <a:rPr lang="en-US" sz="1600" dirty="0" smtClean="0"/>
              <a:t>Demographics:  U.S. Census (2010)-block level</a:t>
            </a:r>
          </a:p>
          <a:p>
            <a:pPr marL="301752" lvl="1">
              <a:spcBef>
                <a:spcPts val="720"/>
              </a:spcBef>
            </a:pPr>
            <a:r>
              <a:rPr lang="en-US" sz="1600" dirty="0" smtClean="0"/>
              <a:t>Water service:  Wake County tax records (parcel-by-parcel analysis)</a:t>
            </a:r>
            <a:endParaRPr lang="en-US" sz="1600" dirty="0"/>
          </a:p>
        </p:txBody>
      </p:sp>
      <p:pic>
        <p:nvPicPr>
          <p:cNvPr id="4" name="Picture 3" descr="Wake_ETJ_5_12_14_red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80" y="1407412"/>
            <a:ext cx="7538720" cy="51762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363" y="152400"/>
            <a:ext cx="8627108" cy="1143000"/>
          </a:xfrm>
        </p:spPr>
        <p:txBody>
          <a:bodyPr/>
          <a:lstStyle/>
          <a:p>
            <a:r>
              <a:rPr lang="en-US" dirty="0" smtClean="0"/>
              <a:t>Race Is Significantly Associated with Water Access in Extraterritorial Jurisdictions</a:t>
            </a:r>
            <a:endParaRPr lang="en-US" dirty="0"/>
          </a:p>
        </p:txBody>
      </p:sp>
      <p:pic>
        <p:nvPicPr>
          <p:cNvPr id="3" name="Picture 2" descr="Water by Race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200" y="1295400"/>
            <a:ext cx="6959600" cy="54660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52400"/>
            <a:ext cx="8575040" cy="1143000"/>
          </a:xfrm>
        </p:spPr>
        <p:txBody>
          <a:bodyPr/>
          <a:lstStyle/>
          <a:p>
            <a:r>
              <a:rPr lang="en-US" dirty="0" smtClean="0"/>
              <a:t>Poor Well Water Quality Is Associated with Excess Emergency Department Visits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11150" y="1859279"/>
            <a:ext cx="5317490" cy="4273233"/>
          </a:xfrm>
        </p:spPr>
        <p:txBody>
          <a:bodyPr/>
          <a:lstStyle/>
          <a:p>
            <a:pPr marL="0" indent="0"/>
            <a:r>
              <a:rPr lang="en-US" dirty="0" smtClean="0"/>
              <a:t>53 emergency department visits for acute gastrointestinal illness (AGI) for every 1,000 people drinking from wells positive for coliform bacteria </a:t>
            </a:r>
            <a:endParaRPr lang="en-US" dirty="0"/>
          </a:p>
        </p:txBody>
      </p:sp>
      <p:pic>
        <p:nvPicPr>
          <p:cNvPr id="10" name="Content Placeholder 9" descr="Sick-Kid-e1271188896159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67424" y="1859279"/>
            <a:ext cx="2823185" cy="3084512"/>
          </a:xfrm>
        </p:spPr>
      </p:pic>
    </p:spTree>
    <p:extLst>
      <p:ext uri="{BB962C8B-B14F-4D97-AF65-F5344CB8AC3E}">
        <p14:creationId xmlns:p14="http://schemas.microsoft.com/office/powerpoint/2010/main" val="83628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Cancer Risks Are Higher </a:t>
            </a:r>
            <a:br>
              <a:rPr lang="en-US" dirty="0" smtClean="0"/>
            </a:br>
            <a:r>
              <a:rPr lang="en-US" dirty="0" smtClean="0"/>
              <a:t>for Well Users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628650" y="1560513"/>
          <a:ext cx="80391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22020"/>
          </a:xfrm>
        </p:spPr>
        <p:txBody>
          <a:bodyPr/>
          <a:lstStyle/>
          <a:p>
            <a:r>
              <a:rPr lang="en-US" dirty="0" smtClean="0"/>
              <a:t>Key Informants Suggest Cost Is the Major Barrier to Extending Service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" y="1117600"/>
            <a:ext cx="8597900" cy="56591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22020"/>
          </a:xfrm>
        </p:spPr>
        <p:txBody>
          <a:bodyPr/>
          <a:lstStyle/>
          <a:p>
            <a:r>
              <a:rPr lang="en-US" dirty="0" smtClean="0"/>
              <a:t>Interviews Also Suggest Opportunities for Health Departments to Help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" y="1117600"/>
            <a:ext cx="8597900" cy="56591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396240" y="2245360"/>
            <a:ext cx="5181600" cy="264160"/>
          </a:xfrm>
          <a:prstGeom prst="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0880" y="2174240"/>
            <a:ext cx="2387600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Broker intergovernmental relationships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983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22020"/>
          </a:xfrm>
        </p:spPr>
        <p:txBody>
          <a:bodyPr/>
          <a:lstStyle/>
          <a:p>
            <a:r>
              <a:rPr lang="en-US" dirty="0" smtClean="0"/>
              <a:t>Interviews Also Suggest Opportunities for Health Departments to Help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" y="1117600"/>
            <a:ext cx="8597900" cy="56591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396240" y="2794000"/>
            <a:ext cx="5181600" cy="294640"/>
          </a:xfrm>
          <a:prstGeom prst="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0880" y="2682071"/>
            <a:ext cx="2387600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Educate decision-makers about health risks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476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22020"/>
          </a:xfrm>
        </p:spPr>
        <p:txBody>
          <a:bodyPr/>
          <a:lstStyle/>
          <a:p>
            <a:r>
              <a:rPr lang="en-US" dirty="0" smtClean="0"/>
              <a:t>Interviews Also Suggest Opportunities for Health Departments to Help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" y="1117600"/>
            <a:ext cx="8597900" cy="56591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396240" y="3088640"/>
            <a:ext cx="5181600" cy="294640"/>
          </a:xfrm>
          <a:prstGeom prst="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0880" y="2986871"/>
            <a:ext cx="238760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Educate community about septic system maintenance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311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22020"/>
          </a:xfrm>
        </p:spPr>
        <p:txBody>
          <a:bodyPr/>
          <a:lstStyle/>
          <a:p>
            <a:r>
              <a:rPr lang="en-US" dirty="0" smtClean="0"/>
              <a:t>Interviews Also Suggest Opportunities for Health Departments to Help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" y="1117600"/>
            <a:ext cx="8597900" cy="56591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266700" y="3870960"/>
            <a:ext cx="5181600" cy="294640"/>
          </a:xfrm>
          <a:prstGeom prst="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0880" y="3870960"/>
            <a:ext cx="238760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Gather data on well water quality and septic system failure rates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66700" y="4744720"/>
            <a:ext cx="5181600" cy="294640"/>
          </a:xfrm>
          <a:prstGeom prst="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7646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Mapping reveals that racial disparities in water service may persist in extraterritorial jurisdictions in Wake County.</a:t>
            </a:r>
          </a:p>
          <a:p>
            <a:pPr lvl="1"/>
            <a:r>
              <a:rPr lang="en-US" dirty="0" smtClean="0"/>
              <a:t>Water sampling suggests water quality in some domestic wells is poor and is associated with increased health risks.</a:t>
            </a:r>
          </a:p>
          <a:p>
            <a:pPr lvl="2"/>
            <a:r>
              <a:rPr lang="en-US" dirty="0" smtClean="0"/>
              <a:t>Increased risks of emergency department visits for acute gastrointestinal illness.</a:t>
            </a:r>
          </a:p>
          <a:p>
            <a:pPr lvl="2"/>
            <a:r>
              <a:rPr lang="en-US" dirty="0" smtClean="0"/>
              <a:t>Increased cancer risks (though risks are very low).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and Sanitation Service Led to 20</a:t>
            </a:r>
            <a:r>
              <a:rPr lang="en-US" baseline="30000" dirty="0" smtClean="0"/>
              <a:t>th</a:t>
            </a:r>
            <a:r>
              <a:rPr lang="en-US" dirty="0" smtClean="0"/>
              <a:t> Century Public Health Gains</a:t>
            </a:r>
            <a:endParaRPr lang="en-US" dirty="0"/>
          </a:p>
        </p:txBody>
      </p:sp>
      <p:pic>
        <p:nvPicPr>
          <p:cNvPr id="4" name="Content Placeholder 9" descr="Typhoid_stats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695" r="-22695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84501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for Public Health Practitioners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Broker intergovernmental relationships.</a:t>
            </a:r>
          </a:p>
          <a:p>
            <a:pPr lvl="1"/>
            <a:r>
              <a:rPr lang="en-US" dirty="0" smtClean="0"/>
              <a:t>Educate key decision-makers about public health risks :</a:t>
            </a:r>
          </a:p>
          <a:p>
            <a:pPr lvl="2"/>
            <a:r>
              <a:rPr lang="en-US" dirty="0" smtClean="0"/>
              <a:t>Gather data on septic system failure rates and well water quality.</a:t>
            </a:r>
          </a:p>
          <a:p>
            <a:pPr lvl="2"/>
            <a:r>
              <a:rPr lang="en-US" dirty="0" smtClean="0"/>
              <a:t>Present to key decision-makers.</a:t>
            </a:r>
          </a:p>
          <a:p>
            <a:pPr lvl="1"/>
            <a:r>
              <a:rPr lang="en-US" dirty="0" smtClean="0"/>
              <a:t>Continue to educate affected communities about maintenance and testing of septic systems and wells.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53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This research was supported by a grant from the Robert Wood Johnson Foundation under the Mentored Research Scientist Development Program in Public Health Systems and </a:t>
            </a:r>
            <a:r>
              <a:rPr lang="en-US" smtClean="0"/>
              <a:t>Services Research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49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763373"/>
            <a:ext cx="77724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Communities Were Left Behind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4294967295"/>
          </p:nvPr>
        </p:nvSpPr>
        <p:spPr>
          <a:xfrm>
            <a:off x="355600" y="1435100"/>
            <a:ext cx="3413760" cy="4691063"/>
          </a:xfrm>
        </p:spPr>
        <p:txBody>
          <a:bodyPr/>
          <a:lstStyle/>
          <a:p>
            <a:pPr marL="0" indent="0"/>
            <a:r>
              <a:rPr lang="en-US" sz="2000" dirty="0" smtClean="0"/>
              <a:t>New York Times, 2005:</a:t>
            </a:r>
          </a:p>
          <a:p>
            <a:pPr marL="0" indent="0"/>
            <a:endParaRPr lang="en-US" sz="2000" dirty="0"/>
          </a:p>
          <a:p>
            <a:pPr marL="0" indent="0"/>
            <a:r>
              <a:rPr lang="en-US" sz="2000" dirty="0" smtClean="0"/>
              <a:t>“Golf has made Moore County rich. . . .</a:t>
            </a:r>
          </a:p>
          <a:p>
            <a:pPr marL="0" indent="0"/>
            <a:endParaRPr lang="en-US" sz="2000" dirty="0"/>
          </a:p>
          <a:p>
            <a:pPr marL="0" indent="0"/>
            <a:r>
              <a:rPr lang="en-US" sz="2000" dirty="0" smtClean="0"/>
              <a:t>But as developers rush to provide ‘resort quality’ amenities in the newest subdivisions, some neighborhoods have been left behind—without sewers, police service, garbage pickup, or . . . piped water.”</a:t>
            </a:r>
            <a:endParaRPr lang="en-US" sz="2000" dirty="0"/>
          </a:p>
        </p:txBody>
      </p:sp>
      <p:pic>
        <p:nvPicPr>
          <p:cNvPr id="7" name="Content Placeholder 6" descr="NTY article disparities.jpg"/>
          <p:cNvPicPr>
            <a:picLocks noGrp="1" noChangeAspect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48" b="-14948"/>
          <a:stretch>
            <a:fillRect/>
          </a:stretch>
        </p:blipFill>
        <p:spPr>
          <a:xfrm>
            <a:off x="3910330" y="781050"/>
            <a:ext cx="5111750" cy="5853113"/>
          </a:xfrm>
        </p:spPr>
      </p:pic>
      <p:sp>
        <p:nvSpPr>
          <p:cNvPr id="8" name="Rectangle 7"/>
          <p:cNvSpPr/>
          <p:nvPr/>
        </p:nvSpPr>
        <p:spPr bwMode="auto">
          <a:xfrm>
            <a:off x="7772400" y="1861820"/>
            <a:ext cx="1249680" cy="164592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 err="1" smtClean="0"/>
              <a:t>Unserved</a:t>
            </a:r>
            <a:r>
              <a:rPr lang="en-US" dirty="0" smtClean="0"/>
              <a:t> Communities Border Municipal Utility Pipes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11150" y="1560513"/>
            <a:ext cx="2818572" cy="4572000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sz="2000" dirty="0" smtClean="0"/>
              <a:t>Moore County (Pinehurst) example:</a:t>
            </a:r>
          </a:p>
          <a:p>
            <a:pPr marL="0" indent="0">
              <a:spcBef>
                <a:spcPts val="0"/>
              </a:spcBef>
            </a:pPr>
            <a:endParaRPr lang="en-US" sz="2000" dirty="0" smtClean="0"/>
          </a:p>
          <a:p>
            <a:pPr marL="0" indent="0">
              <a:spcBef>
                <a:spcPts val="0"/>
              </a:spcBef>
            </a:pPr>
            <a:r>
              <a:rPr lang="en-US" sz="2000" dirty="0" smtClean="0"/>
              <a:t>Irregular city boundaries exclude minority communities</a:t>
            </a:r>
            <a:endParaRPr lang="en-US" dirty="0" smtClean="0"/>
          </a:p>
          <a:p>
            <a:pPr marL="0"/>
            <a:endParaRPr lang="en-US" dirty="0"/>
          </a:p>
          <a:p>
            <a:pPr marL="0"/>
            <a:endParaRPr lang="en-US" dirty="0"/>
          </a:p>
          <a:p>
            <a:pPr marL="0"/>
            <a:r>
              <a:rPr lang="en-US" sz="1400" dirty="0" smtClean="0"/>
              <a:t>Source:  Cedar Grove Institute for Sustainable Communities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559" y="1409471"/>
            <a:ext cx="5371923" cy="537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05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Objective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 indent="0">
              <a:buNone/>
            </a:pPr>
            <a:r>
              <a:rPr lang="en-US" dirty="0" smtClean="0"/>
              <a:t>Characterize health benefits of extending water and sewer services and factors influencing decisions to extend services.</a:t>
            </a:r>
          </a:p>
          <a:p>
            <a:pPr lvl="2" indent="-342900"/>
            <a:r>
              <a:rPr lang="en-US" dirty="0" smtClean="0"/>
              <a:t>Focus on “extraterritorial jurisdictions”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Specific Aims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1150" y="1560513"/>
            <a:ext cx="6760210" cy="4572000"/>
          </a:xfrm>
        </p:spPr>
        <p:txBody>
          <a:bodyPr/>
          <a:lstStyle/>
          <a:p>
            <a:pPr marL="685800" lvl="1" indent="-457200">
              <a:buFont typeface="+mj-lt"/>
              <a:buAutoNum type="arabicPeriod"/>
            </a:pPr>
            <a:r>
              <a:rPr lang="en-US" dirty="0" smtClean="0"/>
              <a:t>Map affected communities.</a:t>
            </a:r>
          </a:p>
          <a:p>
            <a:pPr marL="685800" lvl="1" indent="-457200">
              <a:buFont typeface="+mj-lt"/>
              <a:buAutoNum type="arabicPeriod"/>
            </a:pPr>
            <a:endParaRPr lang="en-US" dirty="0" smtClean="0"/>
          </a:p>
          <a:p>
            <a:pPr marL="685800" lvl="1" indent="-457200">
              <a:buFont typeface="+mj-lt"/>
              <a:buAutoNum type="arabicPeriod"/>
            </a:pPr>
            <a:r>
              <a:rPr lang="en-US" dirty="0" smtClean="0"/>
              <a:t>Characterize well water quality and health risks.</a:t>
            </a:r>
          </a:p>
          <a:p>
            <a:pPr marL="685800" lvl="1" indent="-457200">
              <a:buFont typeface="+mj-lt"/>
              <a:buAutoNum type="arabicPeriod"/>
            </a:pPr>
            <a:endParaRPr lang="en-US" dirty="0" smtClean="0"/>
          </a:p>
          <a:p>
            <a:pPr marL="685800" lvl="1" indent="-457200">
              <a:buFont typeface="+mj-lt"/>
              <a:buAutoNum type="arabicPeriod"/>
            </a:pPr>
            <a:r>
              <a:rPr lang="en-US" dirty="0" smtClean="0"/>
              <a:t>Identify barriers and solutions to service extensions.</a:t>
            </a:r>
          </a:p>
          <a:p>
            <a:pPr lvl="2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373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Specific Aims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1150" y="1560513"/>
            <a:ext cx="5886450" cy="4572000"/>
          </a:xfrm>
        </p:spPr>
        <p:txBody>
          <a:bodyPr/>
          <a:lstStyle/>
          <a:p>
            <a:pPr marL="685800" lvl="1" indent="-457200">
              <a:buFont typeface="+mj-lt"/>
              <a:buAutoNum type="arabicPeriod"/>
            </a:pPr>
            <a:r>
              <a:rPr lang="en-US" dirty="0" smtClean="0"/>
              <a:t>Map affected communities.</a:t>
            </a:r>
          </a:p>
          <a:p>
            <a:pPr lvl="2" indent="-342900"/>
            <a:r>
              <a:rPr lang="en-US" dirty="0" smtClean="0"/>
              <a:t>Mine publicly available data (U.S. Census, county tax records)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dirty="0" smtClean="0"/>
              <a:t>Characterize well water quality and health risks.</a:t>
            </a:r>
          </a:p>
          <a:p>
            <a:pPr marL="685800" lvl="1" indent="-457200">
              <a:buFont typeface="+mj-lt"/>
              <a:buAutoNum type="arabicPeriod"/>
            </a:pPr>
            <a:endParaRPr lang="en-US" dirty="0" smtClean="0"/>
          </a:p>
          <a:p>
            <a:pPr marL="685800" lvl="1" indent="-457200">
              <a:buFont typeface="+mj-lt"/>
              <a:buAutoNum type="arabicPeriod"/>
            </a:pPr>
            <a:r>
              <a:rPr lang="en-US" dirty="0" smtClean="0"/>
              <a:t>Identify barriers and solutions to service extensions.</a:t>
            </a:r>
          </a:p>
          <a:p>
            <a:pPr lvl="2">
              <a:buNone/>
            </a:pPr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5872480" y="1560513"/>
            <a:ext cx="2872916" cy="1137734"/>
            <a:chOff x="0" y="1605929"/>
            <a:chExt cx="9144000" cy="3621213"/>
          </a:xfrm>
        </p:grpSpPr>
        <p:pic>
          <p:nvPicPr>
            <p:cNvPr id="7" name="Picture 6" descr="NCPctWithoutWater1990.bmp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1605929"/>
              <a:ext cx="9144000" cy="3621213"/>
            </a:xfrm>
            <a:prstGeom prst="rect">
              <a:avLst/>
            </a:prstGeom>
          </p:spPr>
        </p:pic>
        <p:pic>
          <p:nvPicPr>
            <p:cNvPr id="8" name="Picture 7" descr="LegendPctnoWater1990Map.tif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158" y="3957142"/>
              <a:ext cx="1803400" cy="127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4841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Specific Aims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1151" y="1560513"/>
            <a:ext cx="5927090" cy="4572000"/>
          </a:xfrm>
        </p:spPr>
        <p:txBody>
          <a:bodyPr/>
          <a:lstStyle/>
          <a:p>
            <a:pPr marL="685800" lvl="1" indent="-457200">
              <a:buFont typeface="+mj-lt"/>
              <a:buAutoNum type="arabicPeriod"/>
            </a:pPr>
            <a:r>
              <a:rPr lang="en-US" dirty="0" smtClean="0"/>
              <a:t>Map affected communities.</a:t>
            </a:r>
          </a:p>
          <a:p>
            <a:pPr lvl="2" indent="-342900"/>
            <a:r>
              <a:rPr lang="en-US" dirty="0" smtClean="0"/>
              <a:t>Mine publicly available data (U.S. Census, county tax records)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dirty="0" smtClean="0"/>
              <a:t>Characterize well water quality and health risks.</a:t>
            </a:r>
          </a:p>
          <a:p>
            <a:pPr marL="1257300" lvl="2" indent="-457200"/>
            <a:r>
              <a:rPr lang="en-US" dirty="0" smtClean="0"/>
              <a:t>Well water sampling (Wake County)</a:t>
            </a:r>
          </a:p>
          <a:p>
            <a:pPr marL="1257300" lvl="2" indent="-457200"/>
            <a:r>
              <a:rPr lang="en-US" dirty="0" smtClean="0"/>
              <a:t>NC Division of Public Health private well data (other counties)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dirty="0" smtClean="0"/>
              <a:t>Identify barriers and solutions to service extensions.</a:t>
            </a:r>
          </a:p>
        </p:txBody>
      </p:sp>
      <p:pic>
        <p:nvPicPr>
          <p:cNvPr id="6" name="Content Placeholder 6" descr="20140909_1218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04681" y="3088639"/>
            <a:ext cx="1828169" cy="1997393"/>
          </a:xfrm>
          <a:prstGeom prst="rect">
            <a:avLst/>
          </a:prstGeom>
        </p:spPr>
      </p:pic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5872480" y="1560513"/>
            <a:ext cx="2872916" cy="1137734"/>
            <a:chOff x="0" y="1605929"/>
            <a:chExt cx="9144000" cy="3621213"/>
          </a:xfrm>
        </p:grpSpPr>
        <p:pic>
          <p:nvPicPr>
            <p:cNvPr id="8" name="Picture 7" descr="NCPctWithoutWater1990.bmp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1605929"/>
              <a:ext cx="9144000" cy="3621213"/>
            </a:xfrm>
            <a:prstGeom prst="rect">
              <a:avLst/>
            </a:prstGeom>
          </p:spPr>
        </p:pic>
        <p:pic>
          <p:nvPicPr>
            <p:cNvPr id="9" name="Picture 8" descr="LegendPctnoWater1990Map.tiff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158" y="3957142"/>
              <a:ext cx="1803400" cy="127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7528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Specific Aims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1151" y="1560513"/>
            <a:ext cx="5927090" cy="4572000"/>
          </a:xfrm>
        </p:spPr>
        <p:txBody>
          <a:bodyPr/>
          <a:lstStyle/>
          <a:p>
            <a:pPr marL="685800" lvl="1" indent="-457200">
              <a:buFont typeface="+mj-lt"/>
              <a:buAutoNum type="arabicPeriod"/>
            </a:pPr>
            <a:r>
              <a:rPr lang="en-US" dirty="0" smtClean="0"/>
              <a:t>Map affected communities.</a:t>
            </a:r>
          </a:p>
          <a:p>
            <a:pPr lvl="2" indent="-342900"/>
            <a:r>
              <a:rPr lang="en-US" dirty="0" smtClean="0"/>
              <a:t>Mine publicly available data (U.S. Census, county tax records)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dirty="0" smtClean="0"/>
              <a:t>Characterize well water quality and health risks.</a:t>
            </a:r>
          </a:p>
          <a:p>
            <a:pPr marL="1257300" lvl="2" indent="-457200"/>
            <a:r>
              <a:rPr lang="en-US" dirty="0" smtClean="0"/>
              <a:t>Well water sampling (Wake County)</a:t>
            </a:r>
          </a:p>
          <a:p>
            <a:pPr marL="1257300" lvl="2" indent="-457200"/>
            <a:r>
              <a:rPr lang="en-US" dirty="0" smtClean="0"/>
              <a:t>NC Division of Public Health private well data (other counties)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dirty="0" smtClean="0"/>
              <a:t>Identifies barriers and solutions to service extensions.</a:t>
            </a:r>
          </a:p>
          <a:p>
            <a:pPr marL="1257300" lvl="2" indent="-457200"/>
            <a:r>
              <a:rPr lang="en-US" dirty="0" smtClean="0"/>
              <a:t>Key informant interviews (n=23)</a:t>
            </a:r>
          </a:p>
          <a:p>
            <a:pPr lvl="2">
              <a:buNone/>
            </a:pPr>
            <a:endParaRPr lang="en-US" dirty="0"/>
          </a:p>
        </p:txBody>
      </p:sp>
      <p:pic>
        <p:nvPicPr>
          <p:cNvPr id="6" name="Content Placeholder 6" descr="20140909_1218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04681" y="3088639"/>
            <a:ext cx="1828169" cy="1997393"/>
          </a:xfrm>
          <a:prstGeom prst="rect">
            <a:avLst/>
          </a:prstGeom>
        </p:spPr>
      </p:pic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5872480" y="1560513"/>
            <a:ext cx="2872916" cy="1137734"/>
            <a:chOff x="0" y="1605929"/>
            <a:chExt cx="9144000" cy="3621213"/>
          </a:xfrm>
        </p:grpSpPr>
        <p:pic>
          <p:nvPicPr>
            <p:cNvPr id="8" name="Picture 7" descr="NCPctWithoutWater1990.bmp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1605929"/>
              <a:ext cx="9144000" cy="3621213"/>
            </a:xfrm>
            <a:prstGeom prst="rect">
              <a:avLst/>
            </a:prstGeom>
          </p:spPr>
        </p:pic>
        <p:pic>
          <p:nvPicPr>
            <p:cNvPr id="9" name="Picture 8" descr="LegendPctnoWater1990Map.tiff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158" y="3957142"/>
              <a:ext cx="1803400" cy="127000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2830" y="5252720"/>
            <a:ext cx="270002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86872"/>
      </p:ext>
    </p:extLst>
  </p:cSld>
  <p:clrMapOvr>
    <a:masterClrMapping/>
  </p:clrMapOvr>
</p:sld>
</file>

<file path=ppt/theme/theme1.xml><?xml version="1.0" encoding="utf-8"?>
<a:theme xmlns:a="http://schemas.openxmlformats.org/drawingml/2006/main" name="RA Lecture 1 2010">
  <a:themeElements>
    <a:clrScheme name="">
      <a:dk1>
        <a:srgbClr val="00279F"/>
      </a:dk1>
      <a:lt1>
        <a:srgbClr val="FFFFFF"/>
      </a:lt1>
      <a:dk2>
        <a:srgbClr val="0745FF"/>
      </a:dk2>
      <a:lt2>
        <a:srgbClr val="FE9B03"/>
      </a:lt2>
      <a:accent1>
        <a:srgbClr val="B760F9"/>
      </a:accent1>
      <a:accent2>
        <a:srgbClr val="009688"/>
      </a:accent2>
      <a:accent3>
        <a:srgbClr val="AAB0FF"/>
      </a:accent3>
      <a:accent4>
        <a:srgbClr val="DADADA"/>
      </a:accent4>
      <a:accent5>
        <a:srgbClr val="D8B6FB"/>
      </a:accent5>
      <a:accent6>
        <a:srgbClr val="00877B"/>
      </a:accent6>
      <a:hlink>
        <a:srgbClr val="618FFD"/>
      </a:hlink>
      <a:folHlink>
        <a:srgbClr val="3365FB"/>
      </a:folHlink>
    </a:clrScheme>
    <a:fontScheme name="RA Lecture 1 2010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" charset="0"/>
            <a:ea typeface="ＭＳ Ｐゴシック" pitchFamily="-1" charset="-128"/>
            <a:cs typeface="ＭＳ Ｐゴシック" pitchFamily="-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" charset="0"/>
            <a:ea typeface="ＭＳ Ｐゴシック" pitchFamily="-1" charset="-128"/>
            <a:cs typeface="ＭＳ Ｐゴシック" pitchFamily="-1" charset="-128"/>
          </a:defRPr>
        </a:defPPr>
      </a:lstStyle>
    </a:lnDef>
  </a:objectDefaults>
  <a:extraClrSchemeLst>
    <a:extraClrScheme>
      <a:clrScheme name="RA Lecture 1 20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 Lecture 1 2010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 Lecture 1 2010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 Lecture 1 2010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 Lecture 1 201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 Lecture 1 201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 Lecture 1 201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RA 2014 Fri Jan 10.ppt</Template>
  <TotalTime>1401</TotalTime>
  <Words>716</Words>
  <Application>Microsoft Macintosh PowerPoint</Application>
  <PresentationFormat>On-screen Show (4:3)</PresentationFormat>
  <Paragraphs>99</Paragraphs>
  <Slides>22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RA Lecture 1 2010</vt:lpstr>
      <vt:lpstr>Disparities in Access  to Water and Sewer Services  in North Carolina </vt:lpstr>
      <vt:lpstr>Water and Sanitation Service Led to 20th Century Public Health Gains</vt:lpstr>
      <vt:lpstr>Some Communities Were Left Behind</vt:lpstr>
      <vt:lpstr>Some Unserved Communities Border Municipal Utility Pipes</vt:lpstr>
      <vt:lpstr>Research Objective</vt:lpstr>
      <vt:lpstr>Three Specific Aims</vt:lpstr>
      <vt:lpstr>Three Specific Aims</vt:lpstr>
      <vt:lpstr>Three Specific Aims</vt:lpstr>
      <vt:lpstr>Three Specific Aims</vt:lpstr>
      <vt:lpstr>Results, Objective 1: Tax Data Reveal Unserved Wake County Areas </vt:lpstr>
      <vt:lpstr>Race Is Significantly Associated with Water Access in Extraterritorial Jurisdictions</vt:lpstr>
      <vt:lpstr>Poor Well Water Quality Is Associated with Excess Emergency Department Visits</vt:lpstr>
      <vt:lpstr>Cancer Risks Are Higher  for Well Users</vt:lpstr>
      <vt:lpstr>Key Informants Suggest Cost Is the Major Barrier to Extending Service</vt:lpstr>
      <vt:lpstr>Interviews Also Suggest Opportunities for Health Departments to Help</vt:lpstr>
      <vt:lpstr>Interviews Also Suggest Opportunities for Health Departments to Help</vt:lpstr>
      <vt:lpstr>Interviews Also Suggest Opportunities for Health Departments to Help</vt:lpstr>
      <vt:lpstr>Interviews Also Suggest Opportunities for Health Departments to Help</vt:lpstr>
      <vt:lpstr>Summary</vt:lpstr>
      <vt:lpstr>Roles for Public Health Practitioners</vt:lpstr>
      <vt:lpstr>Acknowledgements</vt:lpstr>
      <vt:lpstr>Questions?</vt:lpstr>
    </vt:vector>
  </TitlesOfParts>
  <Company>UNC-CH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Racial Disparities in Access  to Public Water and Sewer Service  in North Carolina </dc:title>
  <dc:creator>Elizabeth Stewart</dc:creator>
  <cp:lastModifiedBy>Jacqueline MacDonald</cp:lastModifiedBy>
  <cp:revision>51</cp:revision>
  <cp:lastPrinted>2014-01-14T19:16:14Z</cp:lastPrinted>
  <dcterms:created xsi:type="dcterms:W3CDTF">2014-01-14T02:39:41Z</dcterms:created>
  <dcterms:modified xsi:type="dcterms:W3CDTF">2014-09-25T22:43:36Z</dcterms:modified>
</cp:coreProperties>
</file>